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5"/>
  </p:notesMasterIdLst>
  <p:sldIdLst>
    <p:sldId id="256" r:id="rId2"/>
    <p:sldId id="286" r:id="rId3"/>
    <p:sldId id="257" r:id="rId4"/>
    <p:sldId id="258" r:id="rId5"/>
    <p:sldId id="259" r:id="rId6"/>
    <p:sldId id="261" r:id="rId7"/>
    <p:sldId id="287" r:id="rId8"/>
    <p:sldId id="260" r:id="rId9"/>
    <p:sldId id="288" r:id="rId10"/>
    <p:sldId id="268" r:id="rId11"/>
    <p:sldId id="262" r:id="rId12"/>
    <p:sldId id="263" r:id="rId13"/>
    <p:sldId id="264" r:id="rId14"/>
    <p:sldId id="265" r:id="rId15"/>
    <p:sldId id="266" r:id="rId16"/>
    <p:sldId id="269" r:id="rId17"/>
    <p:sldId id="270" r:id="rId18"/>
    <p:sldId id="271" r:id="rId19"/>
    <p:sldId id="267" r:id="rId20"/>
    <p:sldId id="272" r:id="rId21"/>
    <p:sldId id="273" r:id="rId22"/>
    <p:sldId id="274" r:id="rId23"/>
    <p:sldId id="276" r:id="rId24"/>
    <p:sldId id="277" r:id="rId25"/>
    <p:sldId id="278" r:id="rId26"/>
    <p:sldId id="291" r:id="rId27"/>
    <p:sldId id="292" r:id="rId28"/>
    <p:sldId id="290" r:id="rId29"/>
    <p:sldId id="281" r:id="rId30"/>
    <p:sldId id="282" r:id="rId31"/>
    <p:sldId id="284" r:id="rId32"/>
    <p:sldId id="289" r:id="rId33"/>
    <p:sldId id="285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E59B8-844B-4464-BE3C-D8A95EFB3ED4}" type="datetimeFigureOut">
              <a:rPr lang="en-US" smtClean="0"/>
              <a:t>8/22/2016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65C42F-418C-473F-BD61-D8A27DB25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352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5C42F-418C-473F-BD61-D8A27DB25F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507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Best</a:t>
            </a:r>
            <a:r>
              <a:rPr lang="en-US" baseline="0" dirty="0" smtClean="0"/>
              <a:t> possible us of </a:t>
            </a:r>
            <a:r>
              <a:rPr lang="en-US" baseline="0" dirty="0" err="1" smtClean="0"/>
              <a:t>resouce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5C42F-418C-473F-BD61-D8A27DB25F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96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robot with very simple and plain characteristics can be made intelligent with the concept of swarm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5C42F-418C-473F-BD61-D8A27DB25F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142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Both robots don’t traverse</a:t>
            </a:r>
            <a:r>
              <a:rPr lang="en-US" baseline="0" dirty="0" smtClean="0"/>
              <a:t> the maze at the same time </a:t>
            </a:r>
          </a:p>
          <a:p>
            <a:r>
              <a:rPr lang="en-US" baseline="0" dirty="0" smtClean="0"/>
              <a:t>Are not present in the field at the same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5C42F-418C-473F-BD61-D8A27DB25F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509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 – left wall</a:t>
            </a:r>
          </a:p>
          <a:p>
            <a:r>
              <a:rPr lang="en-US" dirty="0" smtClean="0"/>
              <a:t>2 – junction detect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5C42F-418C-473F-BD61-D8A27DB25F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97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1128" y="0"/>
            <a:ext cx="8574622" cy="2616199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Swarm Intelligence Based Maze Solver​</a:t>
            </a:r>
          </a:p>
        </p:txBody>
      </p:sp>
      <p:sp>
        <p:nvSpPr>
          <p:cNvPr id="5" name="Rectangle 4"/>
          <p:cNvSpPr/>
          <p:nvPr/>
        </p:nvSpPr>
        <p:spPr>
          <a:xfrm>
            <a:off x="5329750" y="4467621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fontAlgn="base"/>
            <a:r>
              <a:rPr lang="en-US" sz="2800" dirty="0">
                <a:solidFill>
                  <a:srgbClr val="000000"/>
                </a:solidFill>
                <a:latin typeface="Roboto" panose="02000000000000000000"/>
                <a:ea typeface="Roboto Light" panose="02000000000000000000" pitchFamily="2" charset="0"/>
              </a:rPr>
              <a:t>069/BEX​</a:t>
            </a:r>
          </a:p>
          <a:p>
            <a:pPr algn="r" fontAlgn="base"/>
            <a:r>
              <a:rPr lang="en-US" sz="2800" dirty="0" smtClean="0">
                <a:solidFill>
                  <a:srgbClr val="000000"/>
                </a:solidFill>
                <a:latin typeface="Roboto" panose="02000000000000000000"/>
                <a:ea typeface="Roboto Light" panose="02000000000000000000" pitchFamily="2" charset="0"/>
              </a:rPr>
              <a:t>Digya Acharya​</a:t>
            </a:r>
          </a:p>
          <a:p>
            <a:pPr algn="r" fontAlgn="base"/>
            <a:r>
              <a:rPr lang="en-US" sz="2800" dirty="0" smtClean="0">
                <a:solidFill>
                  <a:srgbClr val="000000"/>
                </a:solidFill>
                <a:latin typeface="Roboto" panose="02000000000000000000"/>
                <a:ea typeface="Roboto Light" panose="02000000000000000000" pitchFamily="2" charset="0"/>
              </a:rPr>
              <a:t>Pranish </a:t>
            </a:r>
            <a:r>
              <a:rPr lang="en-US" sz="2800" dirty="0" smtClean="0">
                <a:solidFill>
                  <a:srgbClr val="000000"/>
                </a:solidFill>
                <a:latin typeface="Roboto" panose="02000000000000000000"/>
                <a:ea typeface="Roboto Light" panose="02000000000000000000" pitchFamily="2" charset="0"/>
              </a:rPr>
              <a:t>Bhagat​</a:t>
            </a:r>
            <a:endParaRPr lang="en-US" sz="2800" dirty="0" smtClean="0">
              <a:solidFill>
                <a:srgbClr val="000000"/>
              </a:solidFill>
              <a:latin typeface="Roboto" panose="02000000000000000000"/>
              <a:ea typeface="Roboto Light" panose="02000000000000000000" pitchFamily="2" charset="0"/>
            </a:endParaRPr>
          </a:p>
          <a:p>
            <a:pPr algn="r" fontAlgn="base"/>
            <a:r>
              <a:rPr lang="en-US" sz="2800" dirty="0" smtClean="0">
                <a:solidFill>
                  <a:srgbClr val="000000"/>
                </a:solidFill>
                <a:latin typeface="Roboto" panose="02000000000000000000"/>
                <a:ea typeface="Roboto Light" panose="02000000000000000000" pitchFamily="2" charset="0"/>
              </a:rPr>
              <a:t>Pratik Bhandari​</a:t>
            </a:r>
          </a:p>
          <a:p>
            <a:pPr algn="r" fontAlgn="base"/>
            <a:r>
              <a:rPr lang="en-US" sz="2800" dirty="0" smtClean="0">
                <a:solidFill>
                  <a:srgbClr val="000000"/>
                </a:solidFill>
                <a:latin typeface="Roboto" panose="02000000000000000000"/>
                <a:ea typeface="Roboto Light" panose="02000000000000000000" pitchFamily="2" charset="0"/>
              </a:rPr>
              <a:t>Sijan Bhattarai</a:t>
            </a:r>
            <a:r>
              <a:rPr lang="en-US" sz="2400" dirty="0" smtClean="0">
                <a:solidFill>
                  <a:srgbClr val="00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​</a:t>
            </a:r>
            <a:endParaRPr lang="en-US" sz="2400" b="0" i="0" dirty="0">
              <a:solidFill>
                <a:srgbClr val="000000"/>
              </a:solidFill>
              <a:effectLst/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91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7909" y="2255291"/>
            <a:ext cx="10018713" cy="1752599"/>
          </a:xfrm>
        </p:spPr>
        <p:txBody>
          <a:bodyPr>
            <a:normAutofit/>
          </a:bodyPr>
          <a:lstStyle/>
          <a:p>
            <a:r>
              <a:rPr lang="en-US" sz="8000" dirty="0" smtClean="0">
                <a:latin typeface="Roboto" panose="02000000000000000000" pitchFamily="2" charset="0"/>
                <a:ea typeface="Roboto" panose="02000000000000000000" pitchFamily="2" charset="0"/>
              </a:rPr>
              <a:t>Methodology</a:t>
            </a:r>
            <a:endParaRPr lang="en-US" sz="8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7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155" y="0"/>
            <a:ext cx="5299845" cy="6858000"/>
          </a:xfrm>
          <a:prstGeom prst="rect">
            <a:avLst/>
          </a:prstGeom>
          <a:noFill/>
          <a:ln>
            <a:solidFill>
              <a:schemeClr val="accent1">
                <a:alpha val="97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060845" y="5535276"/>
            <a:ext cx="428539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latin typeface="Copperplate Gothic Light" panose="020E0507020206020404" pitchFamily="34" charset="0"/>
              </a:rPr>
              <a:t>System Architecture</a:t>
            </a:r>
            <a:endParaRPr lang="en-US" sz="2800" dirty="0">
              <a:latin typeface="Copperplate Gothic Light" panose="020E05070202060204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9926" y="1555846"/>
            <a:ext cx="540295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u="sng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First Robot</a:t>
            </a:r>
            <a:r>
              <a:rPr lang="en-US" sz="28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marL="1200150" lvl="2" indent="-285750">
              <a:buFontTx/>
              <a:buChar char="-"/>
            </a:pPr>
            <a:r>
              <a:rPr lang="en-US" sz="28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Traverse with mistakes</a:t>
            </a:r>
          </a:p>
          <a:p>
            <a:pPr marL="285750" indent="-285750">
              <a:buFontTx/>
              <a:buChar char="-"/>
            </a:pPr>
            <a:r>
              <a:rPr lang="en-US" sz="28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Relay suitable </a:t>
            </a:r>
            <a:r>
              <a:rPr lang="en-US" sz="28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information</a:t>
            </a:r>
          </a:p>
          <a:p>
            <a:endParaRPr lang="en-US" sz="2800" u="sng" dirty="0" smtClean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sz="2800" u="sng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Second Robot</a:t>
            </a:r>
            <a:r>
              <a:rPr lang="en-US" sz="28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lvl="1"/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	</a:t>
            </a:r>
            <a:r>
              <a:rPr lang="en-US" sz="28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- 	Traverse in shortest possible </a:t>
            </a:r>
          </a:p>
          <a:p>
            <a:pPr lvl="1"/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	</a:t>
            </a:r>
            <a:r>
              <a:rPr lang="en-US" sz="28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	path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34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8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0469" y="0"/>
            <a:ext cx="10018713" cy="1752599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Roboto"/>
              </a:rPr>
              <a:t>FUNCTIONAL OVERVIEW</a:t>
            </a:r>
            <a:endParaRPr lang="en-US" dirty="0">
              <a:latin typeface="Robo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54086" y="2213113"/>
            <a:ext cx="90114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>
                <a:latin typeface="Roboto"/>
              </a:rPr>
              <a:t>The first robot traverses the entire maze using the left wall algorithm generating mistakes along the path. </a:t>
            </a:r>
          </a:p>
          <a:p>
            <a:pPr algn="just"/>
            <a:endParaRPr lang="en-US" sz="2800" dirty="0">
              <a:latin typeface="Roboto"/>
            </a:endParaRPr>
          </a:p>
          <a:p>
            <a:pPr algn="just"/>
            <a:r>
              <a:rPr lang="en-US" sz="2800" dirty="0" smtClean="0">
                <a:latin typeface="Roboto"/>
              </a:rPr>
              <a:t>The encoded messages i.e. decisions at the junction is then sent to the second robot which then traverses the maze in the shortest path possible. </a:t>
            </a:r>
          </a:p>
        </p:txBody>
      </p:sp>
    </p:spTree>
    <p:extLst>
      <p:ext uri="{BB962C8B-B14F-4D97-AF65-F5344CB8AC3E}">
        <p14:creationId xmlns:p14="http://schemas.microsoft.com/office/powerpoint/2010/main" val="195628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99844" y="1"/>
            <a:ext cx="1994901" cy="6858000"/>
          </a:xfr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O</a:t>
            </a:r>
            <a:b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b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O</a:t>
            </a:r>
            <a:b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  <a:b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b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  <a:b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H</a:t>
            </a:r>
            <a:b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b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M</a:t>
            </a:r>
            <a:b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b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  <a:b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b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99845" cy="70759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745" y="1"/>
            <a:ext cx="5299845" cy="685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7" name="TextBox 6"/>
          <p:cNvSpPr txBox="1"/>
          <p:nvPr/>
        </p:nvSpPr>
        <p:spPr>
          <a:xfrm>
            <a:off x="3387959" y="395339"/>
            <a:ext cx="142218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>
                <a:latin typeface="Roboto" panose="02000000000000000000"/>
              </a:rPr>
              <a:t>First Robot</a:t>
            </a:r>
            <a:endParaRPr lang="en-US" sz="2400" dirty="0">
              <a:latin typeface="Roboto" panose="0200000000000000000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85518" y="6277067"/>
            <a:ext cx="1790875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>
                <a:latin typeface="Roboto" panose="02000000000000000000"/>
              </a:rPr>
              <a:t>Second Robot</a:t>
            </a:r>
            <a:endParaRPr lang="en-US" sz="2400" dirty="0">
              <a:latin typeface="Roboto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91829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5444" y="316468"/>
            <a:ext cx="1348885" cy="5847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Roboto"/>
              </a:rPr>
              <a:t>MAZE</a:t>
            </a:r>
            <a:endParaRPr lang="en-US" sz="3200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05084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2625" y="300250"/>
            <a:ext cx="6509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Roboto"/>
              </a:rPr>
              <a:t>Left Wall </a:t>
            </a:r>
            <a:r>
              <a:rPr lang="en-US" sz="3600" dirty="0">
                <a:latin typeface="Roboto"/>
              </a:rPr>
              <a:t>F</a:t>
            </a:r>
            <a:r>
              <a:rPr lang="en-US" sz="3600" dirty="0" smtClean="0">
                <a:latin typeface="Roboto"/>
              </a:rPr>
              <a:t>ollowing </a:t>
            </a:r>
            <a:r>
              <a:rPr lang="en-US" sz="3600" dirty="0">
                <a:latin typeface="Roboto"/>
              </a:rPr>
              <a:t>A</a:t>
            </a:r>
            <a:r>
              <a:rPr lang="en-US" sz="3600" dirty="0" smtClean="0">
                <a:latin typeface="Roboto"/>
              </a:rPr>
              <a:t>lgorithm</a:t>
            </a:r>
            <a:endParaRPr lang="en-US" sz="3600" dirty="0">
              <a:latin typeface="Robot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607" y="0"/>
            <a:ext cx="4279393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55082" y="1541801"/>
            <a:ext cx="6805068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Roboto"/>
              </a:rPr>
              <a:t>Robot will reach the target by keeping track of the left wall </a:t>
            </a:r>
          </a:p>
          <a:p>
            <a:endParaRPr lang="en-US" dirty="0">
              <a:latin typeface="Roboto"/>
            </a:endParaRPr>
          </a:p>
          <a:p>
            <a:endParaRPr lang="en-US" sz="2000" dirty="0" smtClean="0">
              <a:latin typeface="Roboto"/>
            </a:endParaRPr>
          </a:p>
          <a:p>
            <a:endParaRPr lang="en-US" sz="2000" dirty="0">
              <a:latin typeface="Roboto"/>
            </a:endParaRPr>
          </a:p>
          <a:p>
            <a:endParaRPr lang="en-US" sz="2000" dirty="0" smtClean="0">
              <a:latin typeface="Roboto"/>
            </a:endParaRPr>
          </a:p>
          <a:p>
            <a:r>
              <a:rPr lang="en-US" sz="2800" dirty="0" smtClean="0">
                <a:latin typeface="Roboto"/>
              </a:rPr>
              <a:t>Priorities</a:t>
            </a:r>
            <a:endParaRPr lang="en-US" sz="2800" dirty="0" smtClean="0">
              <a:latin typeface="Robot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Roboto"/>
              </a:rPr>
              <a:t>Left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Roboto"/>
              </a:rPr>
              <a:t>Straight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Roboto"/>
              </a:rPr>
              <a:t>R</a:t>
            </a:r>
            <a:r>
              <a:rPr lang="en-US" sz="2800" dirty="0" smtClean="0">
                <a:latin typeface="Roboto"/>
              </a:rPr>
              <a:t>ight</a:t>
            </a:r>
            <a:endParaRPr lang="en-US" sz="2800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0306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9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54487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739" y="0"/>
            <a:ext cx="5400261" cy="68580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5254487" y="3429000"/>
            <a:ext cx="1537252" cy="231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ircular Arrow 6"/>
          <p:cNvSpPr/>
          <p:nvPr/>
        </p:nvSpPr>
        <p:spPr>
          <a:xfrm rot="16200000">
            <a:off x="2237962" y="2852530"/>
            <a:ext cx="778566" cy="1152939"/>
          </a:xfrm>
          <a:prstGeom prst="circularArrow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21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6951" y="0"/>
            <a:ext cx="10018713" cy="1752599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smtClean="0">
                <a:latin typeface="Roboto"/>
              </a:rPr>
              <a:t>Detection Of  The Wall</a:t>
            </a:r>
            <a:endParaRPr lang="en-US" dirty="0">
              <a:latin typeface="Robot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9510" y="1752599"/>
            <a:ext cx="9143933" cy="3803374"/>
          </a:xfrm>
        </p:spPr>
        <p:txBody>
          <a:bodyPr numCol="2"/>
          <a:lstStyle/>
          <a:p>
            <a:pPr marL="0" indent="0">
              <a:buNone/>
            </a:pPr>
            <a:r>
              <a:rPr lang="en-US" dirty="0" smtClean="0">
                <a:latin typeface="Roboto"/>
              </a:rPr>
              <a:t>Detection Carried Out </a:t>
            </a:r>
            <a:r>
              <a:rPr lang="en-US" dirty="0">
                <a:latin typeface="Roboto"/>
              </a:rPr>
              <a:t>T</a:t>
            </a:r>
            <a:r>
              <a:rPr lang="en-US" dirty="0" smtClean="0">
                <a:latin typeface="Roboto"/>
              </a:rPr>
              <a:t>hrough  IR Sensors </a:t>
            </a:r>
            <a:r>
              <a:rPr lang="en-US" dirty="0" smtClean="0">
                <a:latin typeface="Roboto"/>
              </a:rPr>
              <a:t>FC-51</a:t>
            </a:r>
          </a:p>
          <a:p>
            <a:pPr marL="0" indent="0">
              <a:buNone/>
            </a:pPr>
            <a:endParaRPr lang="en-US" dirty="0" smtClean="0">
              <a:latin typeface="Robot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latin typeface="Roboto"/>
              </a:rPr>
              <a:t>	IR Transmitter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Roboto"/>
              </a:rPr>
              <a:t>	</a:t>
            </a:r>
            <a:r>
              <a:rPr lang="en-US" dirty="0" smtClean="0">
                <a:latin typeface="Roboto"/>
              </a:rPr>
              <a:t>IR Receiver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667" y="1822172"/>
            <a:ext cx="4901997" cy="441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55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09530" y="291548"/>
            <a:ext cx="7898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Roboto"/>
              </a:rPr>
              <a:t>CONTENTS </a:t>
            </a:r>
            <a:endParaRPr lang="en-US" sz="4000" dirty="0">
              <a:latin typeface="Robo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21565" y="1789043"/>
            <a:ext cx="625502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/>
              </a:rPr>
              <a:t>Swarm Robotics </a:t>
            </a:r>
          </a:p>
          <a:p>
            <a:r>
              <a:rPr lang="en-US" sz="2800" dirty="0" smtClean="0">
                <a:latin typeface="Roboto"/>
              </a:rPr>
              <a:t> </a:t>
            </a:r>
            <a:endParaRPr lang="en-US" sz="2800" dirty="0" smtClean="0">
              <a:latin typeface="Roboto"/>
            </a:endParaRPr>
          </a:p>
          <a:p>
            <a:r>
              <a:rPr lang="en-US" sz="2800" dirty="0" smtClean="0">
                <a:latin typeface="Roboto"/>
              </a:rPr>
              <a:t>Maze Solving</a:t>
            </a:r>
          </a:p>
          <a:p>
            <a:endParaRPr lang="en-US" sz="2800" dirty="0" smtClean="0">
              <a:latin typeface="Roboto"/>
            </a:endParaRPr>
          </a:p>
          <a:p>
            <a:r>
              <a:rPr lang="en-US" sz="2800" dirty="0" smtClean="0">
                <a:latin typeface="Roboto"/>
              </a:rPr>
              <a:t>Swarm </a:t>
            </a:r>
            <a:r>
              <a:rPr lang="en-US" sz="2800" dirty="0">
                <a:latin typeface="Roboto"/>
              </a:rPr>
              <a:t>Intelligence</a:t>
            </a:r>
          </a:p>
          <a:p>
            <a:endParaRPr lang="en-US" sz="2800" dirty="0" smtClean="0">
              <a:latin typeface="Roboto"/>
            </a:endParaRPr>
          </a:p>
          <a:p>
            <a:r>
              <a:rPr lang="en-US" sz="2800" dirty="0" smtClean="0">
                <a:latin typeface="Roboto"/>
              </a:rPr>
              <a:t>Wireless </a:t>
            </a:r>
            <a:r>
              <a:rPr lang="en-US" sz="2800" dirty="0" smtClean="0">
                <a:latin typeface="Roboto"/>
              </a:rPr>
              <a:t>Communication</a:t>
            </a:r>
          </a:p>
          <a:p>
            <a:endParaRPr lang="en-US" sz="2800" dirty="0" smtClean="0">
              <a:latin typeface="Roboto"/>
            </a:endParaRPr>
          </a:p>
          <a:p>
            <a:r>
              <a:rPr lang="en-US" sz="2800" dirty="0" smtClean="0">
                <a:latin typeface="Roboto"/>
              </a:rPr>
              <a:t>Target </a:t>
            </a:r>
            <a:r>
              <a:rPr lang="en-US" sz="2800" dirty="0" smtClean="0">
                <a:latin typeface="Roboto"/>
              </a:rPr>
              <a:t>Detection </a:t>
            </a:r>
          </a:p>
          <a:p>
            <a:r>
              <a:rPr lang="en-US" sz="2800" dirty="0" smtClean="0">
                <a:latin typeface="Roboto"/>
              </a:rPr>
              <a:t> </a:t>
            </a:r>
            <a:endParaRPr lang="en-US" sz="2800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07744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5565"/>
            <a:ext cx="6396383" cy="35979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383" y="0"/>
            <a:ext cx="5854516" cy="34455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29029" y="2307656"/>
            <a:ext cx="44394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/>
              </a:rPr>
              <a:t>Detection of wall by the left sensor</a:t>
            </a:r>
            <a:endParaRPr lang="en-US" sz="2800" dirty="0">
              <a:latin typeface="Robot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80243" y="3591340"/>
            <a:ext cx="4611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latin typeface="Roboto"/>
              </a:rPr>
              <a:t>No detection of the wall</a:t>
            </a:r>
            <a:endParaRPr lang="en-US" sz="2800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91642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684" y="46383"/>
            <a:ext cx="4704523" cy="56851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608" y="1212574"/>
            <a:ext cx="4452731" cy="55526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71302" y="5685183"/>
            <a:ext cx="54996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/>
              </a:rPr>
              <a:t>No detection of the </a:t>
            </a:r>
            <a:r>
              <a:rPr lang="en-US" sz="2800" dirty="0" smtClean="0">
                <a:latin typeface="Roboto"/>
              </a:rPr>
              <a:t>wall</a:t>
            </a:r>
          </a:p>
          <a:p>
            <a:r>
              <a:rPr lang="en-US" sz="2800" dirty="0" smtClean="0">
                <a:latin typeface="Roboto"/>
              </a:rPr>
              <a:t>by </a:t>
            </a:r>
            <a:r>
              <a:rPr lang="en-US" sz="2800" dirty="0" smtClean="0">
                <a:latin typeface="Roboto"/>
              </a:rPr>
              <a:t>the front sensor</a:t>
            </a:r>
            <a:endParaRPr lang="en-US" sz="2800" dirty="0">
              <a:latin typeface="Robot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01948" y="344556"/>
            <a:ext cx="4890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latin typeface="Roboto"/>
              </a:rPr>
              <a:t>Detection of the front wall </a:t>
            </a:r>
            <a:endParaRPr lang="en-US" sz="2800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23790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367" y="0"/>
            <a:ext cx="6512633" cy="6858000"/>
          </a:xfrm>
          <a:prstGeom prst="rect">
            <a:avLst/>
          </a:prstGeom>
          <a:effectLst/>
        </p:spPr>
      </p:pic>
      <p:sp>
        <p:nvSpPr>
          <p:cNvPr id="4" name="TextBox 3"/>
          <p:cNvSpPr txBox="1"/>
          <p:nvPr/>
        </p:nvSpPr>
        <p:spPr>
          <a:xfrm>
            <a:off x="1537251" y="925997"/>
            <a:ext cx="4142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Roboto"/>
              </a:rPr>
              <a:t>Target Detection</a:t>
            </a:r>
            <a:endParaRPr lang="en-US" sz="4000" dirty="0">
              <a:latin typeface="Robot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1391" y="3768888"/>
            <a:ext cx="48179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Roboto"/>
              </a:rPr>
              <a:t>Target		    : Smoke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Roboto"/>
              </a:rPr>
              <a:t>Adjustment :	 Potentiometer</a:t>
            </a:r>
          </a:p>
        </p:txBody>
      </p:sp>
    </p:spTree>
    <p:extLst>
      <p:ext uri="{BB962C8B-B14F-4D97-AF65-F5344CB8AC3E}">
        <p14:creationId xmlns:p14="http://schemas.microsoft.com/office/powerpoint/2010/main" val="155119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9453" y="159734"/>
            <a:ext cx="4884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Roboto"/>
              </a:rPr>
              <a:t>INTELLIGENCE</a:t>
            </a:r>
            <a:endParaRPr lang="en-US" sz="4000" dirty="0">
              <a:latin typeface="Robo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09453" y="806065"/>
            <a:ext cx="9236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For the given maze, the path followed by the first robot and the shortest possible path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843" y="4339602"/>
            <a:ext cx="5940036" cy="18247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753" y="806065"/>
            <a:ext cx="7438216" cy="371767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4386470" y="4625009"/>
            <a:ext cx="1123373" cy="161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99930" y="4523739"/>
            <a:ext cx="3528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Roboto"/>
              </a:rPr>
              <a:t>The decisions taken by the first robot at various junctions</a:t>
            </a:r>
            <a:endParaRPr lang="en-US" dirty="0">
              <a:latin typeface="Roboto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386470" y="5879147"/>
            <a:ext cx="1123373" cy="161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32452" y="5274189"/>
            <a:ext cx="3528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Roboto"/>
              </a:rPr>
              <a:t>The optimal decisions required for shortest path.</a:t>
            </a:r>
            <a:endParaRPr lang="en-US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1760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69774" y="92765"/>
            <a:ext cx="66128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WIRELESS COMMUNICATION</a:t>
            </a:r>
            <a:br>
              <a:rPr lang="en-US" sz="4000" dirty="0" smtClean="0"/>
            </a:br>
            <a:r>
              <a:rPr lang="en-US" sz="4000" dirty="0" smtClean="0"/>
              <a:t>(BLUETOOTH)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1669774" y="1616765"/>
            <a:ext cx="7103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Two HC-05 used as master and slave. </a:t>
            </a:r>
            <a:endParaRPr lang="en-US" sz="2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373292"/>
              </p:ext>
            </p:extLst>
          </p:nvPr>
        </p:nvGraphicFramePr>
        <p:xfrm>
          <a:off x="4044122" y="4014176"/>
          <a:ext cx="4050750" cy="365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10150"/>
                <a:gridCol w="810150"/>
                <a:gridCol w="810150"/>
                <a:gridCol w="810150"/>
                <a:gridCol w="810150"/>
              </a:tblGrid>
              <a:tr h="35780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R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R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180523" y="2600027"/>
            <a:ext cx="57779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The decoded message sent by the first robot to the second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7671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6765" y="119270"/>
            <a:ext cx="9912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Roboto"/>
              </a:rPr>
              <a:t>PATH TRAVERSED BY SECOND ROBOT</a:t>
            </a:r>
            <a:endParaRPr lang="en-US" sz="4000" dirty="0">
              <a:latin typeface="Robot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9921"/>
            <a:ext cx="12192000" cy="593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0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59988" y="196948"/>
            <a:ext cx="71182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Roboto"/>
              </a:rPr>
              <a:t>DIFFERENTIAL KINEMATICS</a:t>
            </a:r>
            <a:endParaRPr lang="en-US" sz="4000" dirty="0">
              <a:latin typeface="Robot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988" y="1196320"/>
            <a:ext cx="4809524" cy="43809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49441" y="2026314"/>
            <a:ext cx="52425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Roboto"/>
              </a:rPr>
              <a:t>Consists of 2 drive wheels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>
              <a:latin typeface="Robot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Roboto"/>
              </a:rPr>
              <a:t>Has high degree of freedom i.e. 4 </a:t>
            </a:r>
          </a:p>
          <a:p>
            <a:endParaRPr lang="en-US" sz="2800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666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85071" y="323557"/>
            <a:ext cx="7751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Roboto"/>
              </a:rPr>
              <a:t>Pulse Width Modulation (PWM)</a:t>
            </a:r>
            <a:endParaRPr lang="en-US" sz="4000" dirty="0">
              <a:latin typeface="Robo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85071" y="1800665"/>
            <a:ext cx="704791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Roboto"/>
              </a:rPr>
              <a:t>Encodes message to the pulsing signal. </a:t>
            </a:r>
          </a:p>
          <a:p>
            <a:endParaRPr lang="en-US" sz="2800" dirty="0">
              <a:latin typeface="Robot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Roboto"/>
              </a:rPr>
              <a:t>Generated by microcontroller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Robot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Roboto"/>
              </a:rPr>
              <a:t>H-BRIDGE: Interface between microcontroller and motor</a:t>
            </a:r>
          </a:p>
          <a:p>
            <a:endParaRPr lang="en-US" sz="2800" dirty="0" smtClean="0">
              <a:latin typeface="Roboto"/>
            </a:endParaRPr>
          </a:p>
          <a:p>
            <a:endParaRPr lang="en-US" sz="2800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0666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06389" y="2255291"/>
            <a:ext cx="10018713" cy="1752599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8000" dirty="0" smtClean="0">
                <a:latin typeface="Roboto" panose="02000000000000000000" pitchFamily="2" charset="0"/>
                <a:ea typeface="Roboto" panose="02000000000000000000" pitchFamily="2" charset="0"/>
              </a:rPr>
              <a:t>Results</a:t>
            </a:r>
            <a:endParaRPr lang="en-US" sz="8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44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25287"/>
            <a:ext cx="5062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latin typeface="Roboto"/>
              </a:rPr>
              <a:t>The overall path followed by the first robot</a:t>
            </a:r>
            <a:endParaRPr lang="en-US" sz="2000" u="sng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347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92" y="1043189"/>
            <a:ext cx="968871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98778" y="581524"/>
            <a:ext cx="65918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Can you guess the Shortest 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ath?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99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1" y="145774"/>
            <a:ext cx="4943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latin typeface="Roboto"/>
              </a:rPr>
              <a:t>The overall path followed by the second robot</a:t>
            </a:r>
            <a:br>
              <a:rPr lang="en-US" u="sng" dirty="0" smtClean="0">
                <a:latin typeface="Roboto"/>
              </a:rPr>
            </a:br>
            <a:r>
              <a:rPr lang="en-US" u="sng" dirty="0" smtClean="0">
                <a:latin typeface="Roboto"/>
              </a:rPr>
              <a:t>i.e. shortest possible path</a:t>
            </a:r>
            <a:endParaRPr lang="en-US" u="sng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1003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0592" y="331304"/>
            <a:ext cx="72091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Roboto"/>
              </a:rPr>
              <a:t>CONCLUSION</a:t>
            </a:r>
            <a:endParaRPr lang="en-US" sz="4000" dirty="0">
              <a:latin typeface="Robo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7581" y="2504661"/>
            <a:ext cx="86669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Roboto"/>
              </a:rPr>
              <a:t>The maze was </a:t>
            </a:r>
            <a:r>
              <a:rPr lang="en-US" sz="2800" dirty="0" smtClean="0">
                <a:latin typeface="Roboto"/>
              </a:rPr>
              <a:t>solved</a:t>
            </a:r>
          </a:p>
          <a:p>
            <a:endParaRPr lang="en-US" sz="2800" dirty="0" smtClean="0"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Roboto"/>
              </a:rPr>
              <a:t>Concept of swarm intelligence was visualized</a:t>
            </a:r>
            <a:endParaRPr lang="en-US" sz="2800" dirty="0" smtClean="0"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 smtClean="0"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Roboto"/>
              </a:rPr>
              <a:t>Wireless Communication was </a:t>
            </a:r>
            <a:r>
              <a:rPr lang="en-US" sz="2800" dirty="0" smtClean="0">
                <a:latin typeface="Roboto"/>
              </a:rPr>
              <a:t>established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4667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83027" y="344557"/>
            <a:ext cx="5870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Roboto"/>
              </a:rPr>
              <a:t>REFERENCES</a:t>
            </a:r>
            <a:endParaRPr lang="en-US" sz="4000" dirty="0">
              <a:latin typeface="Robo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83027" y="1311965"/>
            <a:ext cx="8375374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Roboto" panose="02000000000000000000"/>
              </a:rPr>
              <a:t>B. W. D.H. </a:t>
            </a:r>
            <a:r>
              <a:rPr lang="en-US" sz="2400" dirty="0" err="1">
                <a:latin typeface="Roboto" panose="02000000000000000000"/>
              </a:rPr>
              <a:t>Barnhard</a:t>
            </a:r>
            <a:r>
              <a:rPr lang="en-US" sz="2400" dirty="0">
                <a:latin typeface="Roboto" panose="02000000000000000000"/>
              </a:rPr>
              <a:t>, J.T. McClain and W. Potter, “Odin and </a:t>
            </a:r>
            <a:r>
              <a:rPr lang="en-US" sz="2400" dirty="0" err="1">
                <a:latin typeface="Roboto" panose="02000000000000000000"/>
              </a:rPr>
              <a:t>hodur</a:t>
            </a:r>
            <a:r>
              <a:rPr lang="en-US" sz="2400" dirty="0">
                <a:latin typeface="Roboto" panose="02000000000000000000"/>
              </a:rPr>
              <a:t>: Using </a:t>
            </a:r>
            <a:r>
              <a:rPr lang="en-US" sz="2400" dirty="0" err="1">
                <a:latin typeface="Roboto" panose="02000000000000000000"/>
              </a:rPr>
              <a:t>bluetooth</a:t>
            </a:r>
            <a:r>
              <a:rPr lang="en-US" sz="2400" dirty="0">
                <a:latin typeface="Roboto" panose="02000000000000000000"/>
              </a:rPr>
              <a:t/>
            </a:r>
            <a:br>
              <a:rPr lang="en-US" sz="2400" dirty="0">
                <a:latin typeface="Roboto" panose="02000000000000000000"/>
              </a:rPr>
            </a:br>
            <a:r>
              <a:rPr lang="en-US" sz="2400" dirty="0">
                <a:latin typeface="Roboto" panose="02000000000000000000"/>
              </a:rPr>
              <a:t>communication for coordinated robotic search,” The University of Georgia, Tech. Rep.</a:t>
            </a:r>
            <a:r>
              <a:rPr lang="en-US" sz="2400" dirty="0">
                <a:latin typeface="Roboto" panose="02000000000000000000"/>
              </a:rPr>
              <a:t> </a:t>
            </a:r>
            <a:endParaRPr lang="en-US" sz="2400" dirty="0" smtClean="0">
              <a:latin typeface="Roboto" panose="0200000000000000000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B. F. V. </a:t>
            </a:r>
            <a:r>
              <a:rPr lang="en-US" sz="2400" dirty="0" err="1"/>
              <a:t>Gazi</a:t>
            </a:r>
            <a:r>
              <a:rPr lang="en-US" sz="2400" dirty="0"/>
              <a:t>, “Coordination and control of multi-agent dynamic sys-</a:t>
            </a:r>
            <a:r>
              <a:rPr lang="en-US" sz="2400" dirty="0" err="1"/>
              <a:t>tems</a:t>
            </a:r>
            <a:r>
              <a:rPr lang="en-US" sz="2400" dirty="0"/>
              <a:t>: Models and</a:t>
            </a:r>
            <a:br>
              <a:rPr lang="en-US" sz="2400" dirty="0"/>
            </a:br>
            <a:r>
              <a:rPr lang="en-US" sz="2400" dirty="0"/>
              <a:t>approaches,” in </a:t>
            </a:r>
            <a:r>
              <a:rPr lang="en-US" sz="2400" i="1" dirty="0"/>
              <a:t>Swarm Robotics, Springer</a:t>
            </a:r>
            <a:r>
              <a:rPr lang="en-US" sz="2400" dirty="0"/>
              <a:t>, 2007, pp. 71–102.</a:t>
            </a:r>
            <a:r>
              <a:rPr lang="en-US" sz="2400" dirty="0"/>
              <a:t> </a:t>
            </a: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S. P. Y. Mohan, “An extensive review of research in </a:t>
            </a:r>
            <a:r>
              <a:rPr lang="en-US" sz="2400" dirty="0" err="1"/>
              <a:t>swarmrobotics</a:t>
            </a:r>
            <a:r>
              <a:rPr lang="en-US" sz="2400" dirty="0"/>
              <a:t> in nature and biologically inspired computing,” </a:t>
            </a:r>
            <a:r>
              <a:rPr lang="en-US" sz="2400" i="1" dirty="0"/>
              <a:t>World Congress on, IEEE</a:t>
            </a:r>
            <a:r>
              <a:rPr lang="en-US" sz="2400" dirty="0"/>
              <a:t>, vol. 1, pp. 140–145, 2009.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>
                <a:latin typeface="Roboto" panose="02000000000000000000"/>
              </a:rPr>
              <a:t/>
            </a:r>
            <a:br>
              <a:rPr lang="en-US" sz="2800" dirty="0">
                <a:latin typeface="Roboto" panose="02000000000000000000"/>
              </a:rPr>
            </a:br>
            <a:endParaRPr lang="en-US" sz="2800" dirty="0">
              <a:latin typeface="Roboto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11042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69774" y="2544417"/>
            <a:ext cx="99921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b="1" dirty="0" smtClean="0">
                <a:latin typeface="Algerian" panose="04020705040A02060702" pitchFamily="82" charset="0"/>
              </a:rPr>
              <a:t>THANK  YOU</a:t>
            </a:r>
            <a:endParaRPr lang="en-US" sz="12000" b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30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543" y="2645357"/>
            <a:ext cx="4050249" cy="2287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4368">
            <a:off x="3435893" y="2891816"/>
            <a:ext cx="3024187" cy="17077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89638">
            <a:off x="3891295" y="2944719"/>
            <a:ext cx="3630713" cy="20502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1236">
            <a:off x="4396518" y="3032003"/>
            <a:ext cx="3911515" cy="220885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04788">
            <a:off x="5249033" y="2494915"/>
            <a:ext cx="2942018" cy="166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8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3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20833E-6 7.40741E-6 L -5.20833E-6 7.40741E-6 C 0.00104 -0.01735 0.00182 -0.01897 -5.20833E-6 -0.0368 C -0.0004 -0.04073 -0.00144 -0.04467 -0.00222 -0.04837 L -0.00443 -0.05995 C -0.006 -0.07175 -0.00495 -0.06527 -0.00769 -0.07939 C -0.00795 -0.08124 -0.00834 -0.08333 -0.00873 -0.08518 C -0.00951 -0.08842 -0.01029 -0.09166 -0.01094 -0.0949 C -0.01094 -0.0949 -0.01368 -0.10925 -0.0142 -0.11226 C -0.01459 -0.11411 -0.01485 -0.1162 -0.01524 -0.11805 C -0.01602 -0.12129 -0.0168 -0.1243 -0.01745 -0.12777 C -0.01784 -0.13009 -0.0181 -0.13286 -0.0185 -0.13541 C -0.01915 -0.13934 -0.02019 -0.14305 -0.02071 -0.14698 C -0.0211 -0.15022 -0.02136 -0.15346 -0.02175 -0.15671 C -0.02435 -0.17453 -0.02123 -0.14606 -0.02396 -0.17221 C -0.02422 -0.17522 -0.02553 -0.18981 -0.02618 -0.19328 C -0.0267 -0.19675 -0.02774 -0.19976 -0.02826 -0.203 C -0.02917 -0.2074 -0.02969 -0.21203 -0.03047 -0.21666 C -0.03086 -0.21851 -0.03126 -0.22036 -0.03152 -0.22245 C -0.0349 -0.24282 -0.02969 -0.21411 -0.03477 -0.24166 L -0.03594 -0.24745 C -0.03633 -0.24953 -0.03633 -0.25161 -0.03698 -0.25323 C -0.03998 -0.26134 -0.04206 -0.26643 -0.04467 -0.27453 C -0.04545 -0.27708 -0.04597 -0.27985 -0.04675 -0.28217 C -0.04779 -0.28495 -0.04883 -0.28772 -0.05001 -0.29004 C -0.05209 -0.29397 -0.05482 -0.29698 -0.05665 -0.30161 C -0.05925 -0.30879 -0.05964 -0.31064 -0.0642 -0.31712 C -0.06771 -0.32198 -0.07149 -0.32615 -0.07514 -0.33055 C -0.07618 -0.33194 -0.07735 -0.33309 -0.07839 -0.33448 C -0.08217 -0.33958 -0.08581 -0.34467 -0.09024 -0.34791 C -0.09245 -0.34953 -0.09467 -0.35046 -0.09688 -0.35184 L -0.10339 -0.35578 L -0.10665 -0.35763 C -0.10769 -0.35833 -0.10873 -0.35925 -0.1099 -0.35948 C -0.11211 -0.36018 -0.1142 -0.36064 -0.11641 -0.36157 C -0.12201 -0.36365 -0.11732 -0.36365 -0.12396 -0.36527 C -0.12787 -0.36643 -0.14493 -0.36874 -0.14792 -0.36921 L -0.1642 -0.37106 L -0.1642 -0.37106 " pathEditMode="relative" ptsTypes="AAAAAAAAAAAAAAAAAAAAAAAAAAAAAAAAAAAAA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11111E-6 L -2.08333E-7 -1.11111E-6 C 0.00326 -0.00277 0.00651 -0.00486 0.00977 -0.00787 C 0.01276 -0.01064 0.0155 -0.01435 0.01836 -0.01759 C 0.02018 -0.01944 0.02214 -0.02129 0.02383 -0.02337 C 0.02604 -0.02592 0.028 -0.02916 0.03034 -0.03101 C 0.03959 -0.03865 0.04922 -0.04537 0.0586 -0.05231 C 0.06406 -0.05625 0.08711 -0.07268 0.09232 -0.07546 C 0.12852 -0.09513 0.08347 -0.07013 0.12175 -0.09282 C 0.13867 -0.10277 0.14076 -0.10115 0.15977 -0.11805 C 0.18334 -0.13888 0.15169 -0.11134 0.17175 -0.12754 C 0.17474 -0.13009 0.17787 -0.13171 0.18047 -0.13541 C 0.18229 -0.13796 0.18425 -0.14027 0.18594 -0.14305 C 0.18711 -0.14537 0.18789 -0.14837 0.18919 -0.15092 C 0.19193 -0.15625 0.19492 -0.16111 0.19779 -0.1662 L 0.20326 -0.17592 C 0.20508 -0.17916 0.20716 -0.18194 0.20873 -0.18564 C 0.21016 -0.18888 0.21146 -0.19212 0.21302 -0.19537 C 0.22005 -0.20902 0.21784 -0.20162 0.225 -0.21851 C 0.2263 -0.22152 0.22696 -0.22523 0.22826 -0.228 C 0.22956 -0.23101 0.23138 -0.23287 0.23268 -0.23587 C 0.24206 -0.2574 0.23047 -0.23587 0.23919 -0.25138 C 0.23972 -0.25532 0.24037 -0.26087 0.24128 -0.26481 C 0.24128 -0.26481 0.24401 -0.27453 0.24466 -0.27638 L 0.24466 -0.27824 " pathEditMode="relative" ptsTypes="AAAAAAAAAAAAAAAAAAAAAAAAA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7.40741E-7 L -3.54167E-6 0.00023 C 0.00209 0.00509 0.00404 0.01065 0.00651 0.01528 C 0.00769 0.01782 0.00964 0.01875 0.01081 0.02106 C 0.01224 0.02407 0.01263 0.02801 0.01407 0.03079 C 0.01745 0.03773 0.02175 0.04305 0.02487 0.05023 C 0.03308 0.06829 0.02761 0.05694 0.04232 0.08287 C 0.04414 0.08611 0.04584 0.08958 0.04779 0.09259 C 0.05026 0.09653 0.05287 0.10023 0.05534 0.10417 C 0.0573 0.10741 0.05886 0.11111 0.06081 0.11389 C 0.0625 0.1162 0.06446 0.11759 0.06628 0.11968 C 0.0681 0.12199 0.0698 0.125 0.07162 0.12731 C 0.07305 0.12893 0.07461 0.12986 0.07605 0.13125 C 0.07826 0.13356 0.07995 0.13819 0.08256 0.13889 C 0.08438 0.13958 0.0862 0.14005 0.08802 0.14097 C 0.09024 0.1419 0.09453 0.14491 0.09453 0.14514 C 0.10287 0.14352 0.1112 0.14259 0.11953 0.14097 C 0.12097 0.14074 0.1224 0.14005 0.12383 0.13889 C 0.125 0.13819 0.12592 0.13611 0.12709 0.13518 C 0.1392 0.1243 0.12657 0.13773 0.13685 0.12731 C 0.13868 0.12569 0.14037 0.12338 0.14232 0.12153 C 0.14401 0.12014 0.14597 0.11921 0.14779 0.11782 C 0.14896 0.11667 0.14987 0.11481 0.15105 0.11389 C 0.15417 0.11111 0.15769 0.10926 0.16081 0.10625 C 0.16237 0.10463 0.16342 0.10162 0.16511 0.10046 C 0.1668 0.09907 0.16875 0.09907 0.17058 0.09838 C 0.17201 0.09792 0.17344 0.09699 0.17487 0.09653 C 0.18828 0.09167 0.17565 0.09722 0.18581 0.09259 C 0.24532 0.09861 0.22696 0.08287 0.24662 0.10046 L 0.24779 0.10046 " pathEditMode="relative" rAng="0" ptsTypes="AAAAAAAAAAAAAAAAAAAAAAAAAAAAAA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83" y="724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7 L -1.45833E-6 -3.7037E-7 C 0.00039 0.00579 0.00117 0.01135 0.00117 0.01737 C 0.00117 0.02153 -0.00143 0.03149 -0.00221 0.03473 C -0.00729 0.0588 0.00221 0.01644 -0.00547 0.04815 C -0.0069 0.0544 -0.00612 0.05533 -0.00872 0.06158 C -0.01133 0.06829 -0.01497 0.07385 -0.01732 0.08102 C -0.01849 0.08426 -0.0194 0.0875 -0.02057 0.09074 C -0.02891 0.11158 -0.02109 0.0882 -0.0293 0.11181 C -0.03086 0.11644 -0.03203 0.12107 -0.03359 0.12547 C -0.03828 0.13727 -0.03932 0.13635 -0.04453 0.14676 C -0.04609 0.14977 -0.04727 0.15324 -0.04883 0.15625 C -0.05547 0.16875 -0.06016 0.17686 -0.06732 0.18727 C -0.07057 0.1919 -0.07331 0.19792 -0.07708 0.2007 C -0.07891 0.20209 -0.08086 0.20301 -0.08255 0.20463 C -0.08437 0.20625 -0.0862 0.20857 -0.08802 0.21042 C -0.09075 0.2132 -0.09479 0.21644 -0.09779 0.21806 C -0.09922 0.21899 -0.10065 0.21945 -0.10208 0.22014 C -0.10391 0.22199 -0.1056 0.22431 -0.10755 0.22593 C -0.11185 0.2294 -0.11419 0.2294 -0.11836 0.23172 C -0.12865 0.23681 -0.11224 0.22963 -0.12708 0.23542 C -0.12852 0.23612 -0.12995 0.23704 -0.13138 0.2375 C -0.13437 0.2382 -0.13724 0.23866 -0.1401 0.23936 C -0.15911 0.24792 -0.14427 0.24237 -0.1793 0.24514 C -0.20716 0.24746 -0.18698 0.24699 -0.20534 0.24699 L -0.20742 0.24699 " pathEditMode="relative" ptsTypes="AAAAAAAAAAAAAAAAAAAAAAAAAA">
                                      <p:cBhvr>
                                        <p:cTn id="1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19706" y="798490"/>
            <a:ext cx="2202288" cy="861774"/>
          </a:xfrm>
          <a:prstGeom prst="rect">
            <a:avLst/>
          </a:prstGeom>
          <a:noFill/>
          <a:ln w="60325" cmpd="dbl">
            <a:solidFill>
              <a:schemeClr val="tx1"/>
            </a:solidFill>
          </a:ln>
          <a:scene3d>
            <a:camera prst="orthographicFront">
              <a:rot lat="0" lon="60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5000" dirty="0" smtClean="0">
                <a:latin typeface="BankGothic Md BT" panose="020B0807020203060204" pitchFamily="34" charset="0"/>
                <a:ea typeface="SimHei" panose="02010609060101010101" pitchFamily="49" charset="-122"/>
                <a:cs typeface="Segoe UI Semibold" panose="020B0702040204020203" pitchFamily="34" charset="0"/>
              </a:rPr>
              <a:t>MAZE</a:t>
            </a:r>
            <a:endParaRPr lang="en-US" sz="5000" dirty="0">
              <a:latin typeface="BankGothic Md BT" panose="020B0807020203060204" pitchFamily="34" charset="0"/>
              <a:ea typeface="SimHei" panose="02010609060101010101" pitchFamily="49" charset="-122"/>
              <a:cs typeface="Segoe UI Semibold" panose="020B0702040204020203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005330" y="1229377"/>
            <a:ext cx="37606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124428" y="796342"/>
            <a:ext cx="3041554" cy="861774"/>
          </a:xfrm>
          <a:prstGeom prst="rect">
            <a:avLst/>
          </a:prstGeom>
          <a:noFill/>
          <a:ln w="60325" cmpd="dbl">
            <a:solidFill>
              <a:schemeClr val="tx1"/>
            </a:solidFill>
          </a:ln>
          <a:scene3d>
            <a:camera prst="orthographicFront">
              <a:rot lat="0" lon="60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5000" dirty="0" smtClean="0">
                <a:latin typeface="BankGothic Md BT" panose="020B0807020203060204" pitchFamily="34" charset="0"/>
                <a:ea typeface="SimHei" panose="02010609060101010101" pitchFamily="49" charset="-122"/>
                <a:cs typeface="Segoe UI Semibold" panose="020B0702040204020203" pitchFamily="34" charset="0"/>
              </a:rPr>
              <a:t>TARGET</a:t>
            </a:r>
            <a:endParaRPr lang="en-US" sz="5000" dirty="0">
              <a:latin typeface="BankGothic Md BT" panose="020B0807020203060204" pitchFamily="34" charset="0"/>
              <a:ea typeface="SimHei" panose="02010609060101010101" pitchFamily="49" charset="-122"/>
              <a:cs typeface="Segoe UI Semibold" panose="020B0702040204020203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9645205" y="2009104"/>
            <a:ext cx="13950" cy="31038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181859" y="5430591"/>
            <a:ext cx="5756855" cy="861774"/>
          </a:xfrm>
          <a:prstGeom prst="rect">
            <a:avLst/>
          </a:prstGeom>
          <a:noFill/>
          <a:ln w="60325" cmpd="dbl">
            <a:solidFill>
              <a:schemeClr val="tx1"/>
            </a:solidFill>
          </a:ln>
          <a:scene3d>
            <a:camera prst="orthographicFront">
              <a:rot lat="0" lon="60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5000" dirty="0" smtClean="0">
                <a:latin typeface="BankGothic Md BT" panose="020B0807020203060204" pitchFamily="34" charset="0"/>
                <a:ea typeface="SimHei" panose="02010609060101010101" pitchFamily="49" charset="-122"/>
                <a:cs typeface="Segoe UI Semibold" panose="020B0702040204020203" pitchFamily="34" charset="0"/>
              </a:rPr>
              <a:t>INTELLIGENCE</a:t>
            </a:r>
            <a:endParaRPr lang="en-US" sz="5000" dirty="0">
              <a:latin typeface="BankGothic Md BT" panose="020B0807020203060204" pitchFamily="34" charset="0"/>
              <a:ea typeface="SimHei" panose="02010609060101010101" pitchFamily="49" charset="-122"/>
              <a:cs typeface="Segoe UI Semibold" panose="020B0702040204020203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3412901" y="5430591"/>
            <a:ext cx="2472744" cy="6096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75762" y="4363792"/>
            <a:ext cx="4134119" cy="861774"/>
          </a:xfrm>
          <a:prstGeom prst="rect">
            <a:avLst/>
          </a:prstGeom>
          <a:noFill/>
          <a:ln w="60325" cmpd="dbl">
            <a:solidFill>
              <a:schemeClr val="tx1"/>
            </a:solidFill>
          </a:ln>
          <a:scene3d>
            <a:camera prst="orthographicFront">
              <a:rot lat="0" lon="60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5000" dirty="0" smtClean="0">
                <a:latin typeface="BankGothic Md BT" panose="020B0807020203060204" pitchFamily="34" charset="0"/>
                <a:ea typeface="SimHei" panose="02010609060101010101" pitchFamily="49" charset="-122"/>
                <a:cs typeface="Segoe UI Semibold" panose="020B0702040204020203" pitchFamily="34" charset="0"/>
              </a:rPr>
              <a:t>WIRELESS</a:t>
            </a:r>
            <a:endParaRPr lang="en-US" sz="5000" dirty="0">
              <a:latin typeface="BankGothic Md BT" panose="020B0807020203060204" pitchFamily="34" charset="0"/>
              <a:ea typeface="SimHei" panose="02010609060101010101" pitchFamily="49" charset="-122"/>
              <a:cs typeface="Segoe UI Semibold" panose="020B07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 rot="20838134">
            <a:off x="3952263" y="2200678"/>
            <a:ext cx="38667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latin typeface="Old Stamper" panose="02000500000000000000" pitchFamily="2" charset="0"/>
              </a:rPr>
              <a:t>SWARM</a:t>
            </a:r>
            <a:endParaRPr lang="en-US" sz="8000" dirty="0">
              <a:latin typeface="Old Stamper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80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1" grpId="0" animBg="1"/>
      <p:bldP spid="16" grpId="0" animBg="1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Roboto"/>
              </a:rPr>
              <a:t>Swarm</a:t>
            </a:r>
            <a:endParaRPr lang="en-US" dirty="0">
              <a:latin typeface="Robot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09" y="1542197"/>
            <a:ext cx="10018713" cy="4715301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Roboto"/>
              </a:rPr>
              <a:t>Design of group of robots that operate without any form of centralized control</a:t>
            </a:r>
          </a:p>
          <a:p>
            <a:r>
              <a:rPr lang="en-US" dirty="0" smtClean="0">
                <a:latin typeface="Roboto"/>
              </a:rPr>
              <a:t>Using local methods of control and communication</a:t>
            </a:r>
          </a:p>
          <a:p>
            <a:pPr lvl="1"/>
            <a:r>
              <a:rPr lang="en-US" dirty="0" smtClean="0">
                <a:latin typeface="Roboto"/>
              </a:rPr>
              <a:t>Local control – autonomous operation</a:t>
            </a:r>
          </a:p>
          <a:p>
            <a:pPr lvl="1"/>
            <a:r>
              <a:rPr lang="en-US" dirty="0" smtClean="0">
                <a:latin typeface="Roboto"/>
              </a:rPr>
              <a:t>Local communication – avoids bottlenecks</a:t>
            </a:r>
          </a:p>
          <a:p>
            <a:pPr lvl="1"/>
            <a:r>
              <a:rPr lang="en-US" dirty="0" smtClean="0">
                <a:latin typeface="Roboto"/>
              </a:rPr>
              <a:t>Scalable – new robots can be added, or fail without need for recalibration</a:t>
            </a:r>
          </a:p>
          <a:p>
            <a:pPr lvl="1"/>
            <a:r>
              <a:rPr lang="en-US" dirty="0" smtClean="0">
                <a:latin typeface="Roboto"/>
              </a:rPr>
              <a:t>Simplicity – cheap, expendable robots</a:t>
            </a:r>
          </a:p>
          <a:p>
            <a:pPr marL="457200" lvl="1" indent="0">
              <a:buNone/>
            </a:pPr>
            <a:endParaRPr lang="en-US" dirty="0" smtClean="0">
              <a:latin typeface="Roboto"/>
            </a:endParaRPr>
          </a:p>
          <a:p>
            <a:r>
              <a:rPr lang="en-US" dirty="0" smtClean="0">
                <a:latin typeface="Roboto"/>
              </a:rPr>
              <a:t>Self-organization</a:t>
            </a:r>
          </a:p>
        </p:txBody>
      </p:sp>
    </p:spTree>
    <p:extLst>
      <p:ext uri="{BB962C8B-B14F-4D97-AF65-F5344CB8AC3E}">
        <p14:creationId xmlns:p14="http://schemas.microsoft.com/office/powerpoint/2010/main" val="118100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89043" y="251791"/>
            <a:ext cx="58707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Roboto"/>
              </a:rPr>
              <a:t>APPPLICATIONS</a:t>
            </a:r>
            <a:endParaRPr lang="en-US" sz="4000" dirty="0">
              <a:latin typeface="Robo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89043" y="2611901"/>
            <a:ext cx="7951305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Roboto"/>
              </a:rPr>
              <a:t>Search And Rescue ( SAR) Operation.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 smtClean="0"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Roboto"/>
              </a:rPr>
              <a:t>Disaster Relief </a:t>
            </a:r>
            <a:endParaRPr lang="en-US" sz="2800" dirty="0"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 smtClean="0"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Roboto"/>
              </a:rPr>
              <a:t>Landmine Detection and further operations</a:t>
            </a:r>
            <a:endParaRPr lang="en-US" sz="2800" dirty="0" smtClean="0">
              <a:latin typeface="Robot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76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239151"/>
            <a:ext cx="10018713" cy="1752599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Roboto"/>
              </a:rPr>
              <a:t>WHY?</a:t>
            </a:r>
            <a:endParaRPr lang="en-US" dirty="0">
              <a:latin typeface="Robot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latin typeface="Roboto"/>
              </a:rPr>
              <a:t>Efficient use of resource</a:t>
            </a:r>
          </a:p>
          <a:p>
            <a:r>
              <a:rPr lang="en-US" sz="2800" dirty="0" smtClean="0">
                <a:latin typeface="Roboto"/>
              </a:rPr>
              <a:t>Autonomous navigation</a:t>
            </a:r>
          </a:p>
          <a:p>
            <a:r>
              <a:rPr lang="en-US" sz="2800" dirty="0" smtClean="0">
                <a:latin typeface="Roboto"/>
              </a:rPr>
              <a:t>Work Division</a:t>
            </a:r>
          </a:p>
          <a:p>
            <a:r>
              <a:rPr lang="en-US" sz="2800" dirty="0" smtClean="0">
                <a:latin typeface="Roboto"/>
              </a:rPr>
              <a:t>De-centralization</a:t>
            </a:r>
          </a:p>
          <a:p>
            <a:r>
              <a:rPr lang="en-US" sz="2800" dirty="0" smtClean="0">
                <a:latin typeface="Roboto"/>
              </a:rPr>
              <a:t>Unknown terrain navigation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98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87663" y="639978"/>
            <a:ext cx="6838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Roboto"/>
              </a:rPr>
              <a:t>PROBLEM STATEMENT</a:t>
            </a:r>
            <a:endParaRPr lang="en-US" sz="4000" dirty="0">
              <a:latin typeface="Robo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95060" y="3170124"/>
            <a:ext cx="98233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/>
              </a:rPr>
              <a:t>To demonstrate the concept of swarm intelligence by solving a maze</a:t>
            </a:r>
            <a:endParaRPr lang="en-US" sz="2800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15241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1251</TotalTime>
  <Words>474</Words>
  <Application>Microsoft Office PowerPoint</Application>
  <PresentationFormat>Widescreen</PresentationFormat>
  <Paragraphs>134</Paragraphs>
  <Slides>33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Algerian</vt:lpstr>
      <vt:lpstr>Arial</vt:lpstr>
      <vt:lpstr>BankGothic Md BT</vt:lpstr>
      <vt:lpstr>Calibri</vt:lpstr>
      <vt:lpstr>Copperplate Gothic Light</vt:lpstr>
      <vt:lpstr>Corbel</vt:lpstr>
      <vt:lpstr>Old Stamper</vt:lpstr>
      <vt:lpstr>Roboto</vt:lpstr>
      <vt:lpstr>Roboto Light</vt:lpstr>
      <vt:lpstr>Segoe UI Semibold</vt:lpstr>
      <vt:lpstr>SimHei</vt:lpstr>
      <vt:lpstr>Parallax</vt:lpstr>
      <vt:lpstr>Swarm Intelligence Based Maze Solver​</vt:lpstr>
      <vt:lpstr>PowerPoint Presentation</vt:lpstr>
      <vt:lpstr>PowerPoint Presentation</vt:lpstr>
      <vt:lpstr>PowerPoint Presentation</vt:lpstr>
      <vt:lpstr>PowerPoint Presentation</vt:lpstr>
      <vt:lpstr>Swarm</vt:lpstr>
      <vt:lpstr>PowerPoint Presentation</vt:lpstr>
      <vt:lpstr>WHY?</vt:lpstr>
      <vt:lpstr>PowerPoint Presentation</vt:lpstr>
      <vt:lpstr>Methodology</vt:lpstr>
      <vt:lpstr>PowerPoint Presentation</vt:lpstr>
      <vt:lpstr>PowerPoint Presentation</vt:lpstr>
      <vt:lpstr>FUNCTIONAL OVERVIEW</vt:lpstr>
      <vt:lpstr>   R O B O T  S C H E M A T I C  </vt:lpstr>
      <vt:lpstr>PowerPoint Presentation</vt:lpstr>
      <vt:lpstr>PowerPoint Presentation</vt:lpstr>
      <vt:lpstr>PowerPoint Presentation</vt:lpstr>
      <vt:lpstr>PowerPoint Presentation</vt:lpstr>
      <vt:lpstr> Detection Of  The Wall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Swarm Intelligence Based Maze Solver​</dc:title>
  <dc:creator>DELL 5110</dc:creator>
  <cp:lastModifiedBy>pranish bhagat</cp:lastModifiedBy>
  <cp:revision>85</cp:revision>
  <dcterms:created xsi:type="dcterms:W3CDTF">2016-08-19T17:44:09Z</dcterms:created>
  <dcterms:modified xsi:type="dcterms:W3CDTF">2016-08-22T10:58:51Z</dcterms:modified>
</cp:coreProperties>
</file>